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1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 defTabSz="914400">
              <a:lnSpc>
                <a:spcPct val="90000"/>
              </a:lnSpc>
              <a:tabLst>
                <a:tab pos="0" algn="l"/>
              </a:tabLst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Click to move the slide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buNone/>
            </a:pPr>
            <a:r>
              <a:rPr lang="en-GB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buNone/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l">
              <a:buNone/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8E8EB657-8C38-4F5B-9141-C206EFED921D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just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i="1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Hi, my name is Wolfgang Helnwein. </a:t>
            </a: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This presentation covers my final project, </a:t>
            </a:r>
            <a:r>
              <a:rPr lang="en-US" sz="1200" b="0" i="1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There’s No Place Like Home</a:t>
            </a: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, which focuses on designing a segmented, privacy‑centric homelab using open‑source platforms.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74EB272-48D1-4BF7-B58E-D8BA7CF864FE}" type="slidenum">
              <a: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18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The next part focuses on implementation.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The system was built iteratively, with infrastructure and services added gradually and hardening applied between stages.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4FEFF3F-3D79-4761-BCD2-56340344E9AB}" type="slidenum">
              <a: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18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To implement the trust‑based design, devices were placed into VLANs based on their role.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For example, IoT devices were placed in a dedicated IoT VLAN with access to basic services such as DNS and the internet, but not to other private networks. 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This formed the baseline level of hardening across the network.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The camera VLAN applied stricter rules, with no firewall rules defined, relying on OPNsense’s default deny behaviour to prevent any outbound or lateral access.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sldNum" idx="4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73AE5E1-0F9A-4A80-B0C9-96E98F8B84FA}" type="slidenum">
              <a: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18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Open-source applications like Mealie are hosted on a virtualization stack, with Proxmox as its foundation.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Instead of running the containers directly on Proxmox, I followed best practice and introduced a layer of isolation, having them run on a Virtual Machine with openSUSE MicroOS as a dedicated container host. 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On this VM, I used Podman to deploy the required services. 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Hostnames and HTTPS certificates are handled through a Traefik reverse proxy running on a separate container.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sldNum" idx="4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905861F-7519-4471-86BD-3EA8B88E592D}" type="slidenum">
              <a: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18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This diagram shows the final high‑level structure of the network after the design was implemented and refined.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The network remains organised around trust, with devices grouped into VLANs and all traffic flowing through the central router and firewall.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There were a small number of deliberate departures from the original design: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– Management access is now carried out over SSH via the jumpbox, providing a more secure and controllable entry point.</a:t>
            </a:r>
            <a:br>
              <a:rPr sz="1200"/>
            </a:b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– The Proxmox server itself was moved into the Management VLAN, while its VMs and containers remain in the Server VLAN.</a:t>
            </a:r>
            <a:br>
              <a:rPr sz="1200"/>
            </a:b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– Printers and other shared devices were placed in a new eighth VLAN, ‘Shared’, to improve isolation.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These refinements improved isolation and manageability while preserving the original trust‑based design.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sldNum" idx="5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C5FDC8C-3F97-403E-8D8E-6DBFD305583F}" type="slidenum">
              <a: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During the project I encountered several challenges, particularly around hardware: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l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pos="0" algn="l"/>
              </a:tabLst>
            </a:pPr>
            <a:r>
              <a:rPr lang="en-I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The router PC arrived in poor condition, with cooler paste having spilled into the CPU socket. While cleaning it, I accidentally bent some pins. Though I tried to fix them under magnification, I realised some had actually snapped off.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l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pos="0" algn="l"/>
              </a:tabLst>
            </a:pPr>
            <a:r>
              <a:rPr lang="en-I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Under time pressure, I sourced a replacement PC of the same model, and later repaired the original by sourcing a replacement motherboard.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l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pos="0" algn="l"/>
              </a:tabLst>
            </a:pPr>
            <a:r>
              <a:rPr lang="en-I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This led to the second issue: I accidentally installed OPNsense on the wrong PC, which had an incompatible network card. I spent several hours troubleshooting this, until I realised the mixup that had occurred.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l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pos="0" algn="l"/>
              </a:tabLst>
            </a:pPr>
            <a:r>
              <a:rPr lang="en-I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As the network became more segmented and locked down, I also locked myself out multiple times. Since all devices were in the same room though, I could recover from these events quickly.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sldNum" idx="5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974C988-105F-4699-92EB-DBC032C7524A}" type="slidenum">
              <a: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Although there is nothing particularly novel about this setup, I approached this project primarily as a learning exercise.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I re-architected a flat home network into a segmented and hardened environment, while still supporting everyday home use.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Working through this process improved my understanding of trust-based segmentation, stateful firewalls and layered security controls, as well as the importance of iterative testing.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Overall, the system provides both a more secure baseline for day-to-day use and a homelab for further experimentation beyond the project’s end.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sldNum" idx="5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11C23CD-8248-4A05-A59F-816D639DF7B2}" type="slidenum">
              <a: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Beyond the scope of the project, there a few clear next steps.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The most immediate one is completing the physical infrastructure by laying ethernet runs and moving devices to their final locations around the house.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Once that is in place, I may deploy some additional devices such as a Network Accessible Storage, or more services, like Home Assistant, so I can delve into home automation.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sldNum" idx="5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9C693AA-C571-4547-8C78-7D570B59C292}" type="slidenum">
              <a: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I used AI tools in a limited support role, mainly Copilot for editing, reducing word count, and occasionally clarifying ideas during research.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I experimented with AI for hardware comparison and troubleshooting, including Gemini, but found results unreliable due to hallucinated specifications and rapid loss of context.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E" sz="20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rPr>
              <a:t>I also experimented with smaller local models like Qwen 3, but I found they had stability issues – such as switching to Chinese without warning.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E" sz="20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rPr>
              <a:t>No AI tools were used to implement the network itself and all technical work was my own.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sldNum" idx="5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97647B0-9189-47EC-85CA-0A86F71AE5CB}" type="slidenum">
              <a: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If you have any questions, I’d be happy to take them now.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sldNum" idx="5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C749FFE-1F63-415F-B031-A08AB048B19C}" type="slidenum">
              <a: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Before I start – just a quick definition: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This project is informed by the “homelabbing” movement, which involves setting up a personal environment for experimenting with information technologies to develop practical skills in networking, systems administration, and familiarity with enterprise‑level tools (r/homelab Community Members, 2025).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9F756FB-D758-4E31-B2E3-E0613FE30C0C}" type="slidenum">
              <a: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18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At a very high level, this project is built around two core components.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OPNsense acts as the central router and firewall. It’s responsible for routing traffic and enforcing separation between different parts of the network.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Proxmox provides the virtualisation layer. That’s where servers and self‑hosted services actually run.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I’ll come back to </a:t>
            </a:r>
            <a:r>
              <a:rPr lang="en-US" sz="1200" b="0" i="1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how</a:t>
            </a: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 each of these is set up later — for now, what matters is that they let me separate devices by trust and still keep the network usable.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0B61EF3-C325-47A7-90A8-DCB5F4C42A24}" type="slidenum">
              <a: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18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Before getting into the design and implementation details, I’ll briefly give you an idea of what the homelab is like in practice.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Because this is a live production network, I’m using screenshots and short video clips rather than interacting with the system live, to avoid exposing sensitive configuration details.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This is however a real, working setup, and it’s the same network I’m using right now to give this presentation.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7C67DDB-AE01-4769-ADC7-B0DE8540375A}" type="slidenum">
              <a: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18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I’ll now explain how the system was designed and structured to support the features and security configuration you’ve just seen.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87E2E27-554F-4A3E-BCDF-87079A91BDC6}" type="slidenum">
              <a: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18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To give context for the project, the original network was a standard ISP‑provided home setup.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While it included a main and guest network intended to isolate less trustworthy IoT devices, this separation was poorly enforced, with IoT, work, server, and personal devices ultimately mixed on the main network.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sldNum" idx="4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B2F5669-F0C8-4B2F-B5C5-A683A420E84A}" type="slidenum">
              <a: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18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Because this project was very hardware‑centric and didn’t follow a traditional software development lifecycle, I adopted a Kanban approach.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Kanban worked well for managing tasks with external dependencies, such as hardware procurement and staged setup, and it allowed me to easily reprioritise work when something became blocked.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I used a simple Kanban board in Planify to track tasks as the project evolved.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sldNum" idx="4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6C53ECF-5ACF-43D8-8A31-09B25F5C18AC}" type="slidenum">
              <a: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18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With the issues with the original network identified, I defined a small set of goals: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l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Security without breaking usability.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l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Clear separation of devices based on  trust.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l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Preference for local services over the cloud.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1360" indent="-171360" algn="l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Reuse of secondhand hardware where possible.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998EF00-1FA5-4BBC-917C-D93B7E3DD783}" type="slidenum">
              <a: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18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The initial design planned for seven VLANs with clearly defined roles: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Management</a:t>
            </a: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 – network infrastructure such as the router, switch, and access point.</a:t>
            </a:r>
            <a:br>
              <a:rPr sz="1200"/>
            </a:b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Personal</a:t>
            </a: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 – household devices such as desktops and phones.</a:t>
            </a:r>
            <a:br>
              <a:rPr sz="1200"/>
            </a:b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Work</a:t>
            </a: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 – work‑related devices.</a:t>
            </a:r>
            <a:br>
              <a:rPr sz="1200"/>
            </a:b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Server</a:t>
            </a: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 – the Proxmox virtualisation environment and hosted services.</a:t>
            </a:r>
            <a:br>
              <a:rPr sz="1200"/>
            </a:b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Guest</a:t>
            </a: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 – visitors to the home.</a:t>
            </a:r>
            <a:br>
              <a:rPr sz="1200"/>
            </a:b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IoT</a:t>
            </a: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 – IoT devices.</a:t>
            </a:r>
            <a:br>
              <a:rPr sz="1200"/>
            </a:b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Camera</a:t>
            </a: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 – the network video recorder and cameras.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Firewall rules were used to enforce isolation between these networks.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Access to the management VLAN was intended to be carried out physically via a tagged switch port.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l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sldNum" idx="4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A226884-2DD7-4FBA-9EA3-B8C1D808DA2F}" type="slidenum">
              <a:rPr lang="en-I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18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C6AAC24-016C-467F-A192-29E64C37EA8C}" type="slidenum">
              <a: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000" cy="82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2400" b="1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000" cy="368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560" cy="82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2400" b="1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560" cy="368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8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C397477-0AF8-41C6-A4EA-4A97EBA9AEB0}" type="slidenum">
              <a: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370AE00E-40A5-4DE5-A892-D5E5B9978BBF}" type="slidenum">
              <a: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560" cy="1599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Aptos Display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560" cy="381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6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DD2B9D22-048A-478D-AA9E-335505E1AFAB}" type="slidenum">
              <a: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560" cy="1599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Aptos Display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icon to add picture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560" cy="381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16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6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06F13D7C-DF32-4284-B092-61CC8F7B1E01}" type="slidenum">
              <a: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ctr" defTabSz="914400">
              <a:lnSpc>
                <a:spcPct val="90000"/>
              </a:lnSpc>
              <a:buNone/>
              <a:tabLst>
                <a:tab pos="0" algn="l"/>
              </a:tabLst>
              <a:defRPr lang="en-US" sz="6000" b="0" u="none" strike="noStrike">
                <a:solidFill>
                  <a:schemeClr val="dk1"/>
                </a:solidFill>
                <a:effectLst/>
                <a:uFillTx/>
                <a:latin typeface="Aptos Display"/>
              </a:defRPr>
            </a:lvl1pPr>
          </a:lstStyle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420BB57A-D315-4DAA-8ADA-D8E8E2ED1F8E}" type="slidenum">
              <a: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1pPr>
            <a:lvl2pPr lvl="1" algn="l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2pPr>
            <a:lvl3pPr lvl="2" algn="l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3pPr>
            <a:lvl4pPr lvl="3" algn="l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4pPr>
            <a:lvl5pPr lvl="4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5pPr>
            <a:lvl6pPr lvl="5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6pPr>
            <a:lvl7pPr lvl="6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7pPr>
          </a:lstStyle>
          <a:p>
            <a:pPr marL="432000" indent="-324000" algn="l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the outline text format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864000" lvl="1" indent="-324000" algn="l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296000" lvl="2" indent="-288000" algn="l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Third Outline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728000" lvl="3" indent="-216000" algn="l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Fourth Outline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160000" lvl="4" indent="-216000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592000" lvl="5" indent="-216000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3024000" lvl="6" indent="-216000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 vert="eaVer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DB8F808C-A9E9-4B33-87E2-882A6C6E452E}" type="slidenum">
              <a: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360" cy="5811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 vert="eaVert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520" cy="5811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 vert="eaVer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053BED1-C3B8-4471-A998-FB24A88F0C83}" type="slidenum">
              <a: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7EEAD7C7-6C4E-4794-A563-DA15A6D659E5}" type="slidenum">
              <a: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4880" cy="2851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6000" b="0" u="none" strike="noStrike">
                <a:solidFill>
                  <a:schemeClr val="dk1"/>
                </a:solidFill>
                <a:effectLst/>
                <a:uFillTx/>
                <a:latin typeface="Aptos Display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4880" cy="1499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US" sz="24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Click to edit Master text styles</a:t>
            </a:r>
            <a:endParaRPr lang="en-US" sz="2400" b="0" u="none" strike="noStrike">
              <a:solidFill>
                <a:schemeClr val="dk1">
                  <a:tint val="82000"/>
                </a:schemeClr>
              </a:solidFill>
              <a:effectLst/>
              <a:uFillTx/>
              <a:latin typeface="Apto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DEFC2574-7C2D-4307-9068-419A0D6F105A}" type="slidenum">
              <a: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tabLst>
                <a:tab pos="0" algn="l"/>
              </a:tabLst>
              <a:defRPr lang="en-US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457200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l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8ECD96B-7BC9-4303-A216-A7EAE1757FDD}" type="slidenum">
              <a:rPr lang="en-IE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en.wiktionary.org/wiki/home#English" TargetMode="External"/><Relationship Id="rId2" Type="http://schemas.openxmlformats.org/officeDocument/2006/relationships/hyperlink" Target="https://en.wiktionary.org/wiki/lab#English" TargetMode="External"/><Relationship Id="rId3" Type="http://schemas.openxmlformats.org/officeDocument/2006/relationships/hyperlink" Target="https://en.wiktionary.org/wiki/homelabs#English" TargetMode="External"/><Relationship Id="rId4" Type="http://schemas.openxmlformats.org/officeDocument/2006/relationships/hyperlink" Target="https://en.wiktionary.org/wiki/computing#Noun" TargetMode="External"/><Relationship Id="rId5" Type="http://schemas.openxmlformats.org/officeDocument/2006/relationships/hyperlink" Target="https://en.wiktionary.org/wiki/server#English" TargetMode="External"/><Relationship Id="rId6" Type="http://schemas.openxmlformats.org/officeDocument/2006/relationships/hyperlink" Target="https://en.wiktionary.org/wiki/hardware#English" TargetMode="External"/><Relationship Id="rId7" Type="http://schemas.openxmlformats.org/officeDocument/2006/relationships/hyperlink" Target="https://en.wiktionary.org/wiki/operating_system#English" TargetMode="External"/><Relationship Id="rId8" Type="http://schemas.openxmlformats.org/officeDocument/2006/relationships/hyperlink" Target="https://en.wiktionary.org/wiki/homelab" TargetMode="External"/><Relationship Id="rId9" Type="http://schemas.openxmlformats.org/officeDocument/2006/relationships/slideLayout" Target="../slideLayouts/slideLayout7.xml"/><Relationship Id="rId10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33000"/>
          </a:blip>
          <a:stretch>
            <a:fillRect t="-17000" b="-1700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E" sz="48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There’s No Place Like Home</a:t>
            </a:r>
            <a:endParaRPr lang="en-US" sz="48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25000" lnSpcReduction="19999"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E" sz="8000" b="0" i="1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Design and Implementation</a:t>
            </a:r>
            <a:endParaRPr lang="en-GB" sz="8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E" sz="8000" b="0" i="1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 of a Segmented,</a:t>
            </a:r>
            <a:endParaRPr lang="en-GB" sz="8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E" sz="8000" b="0" i="1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 Privacy-Centric Homelab </a:t>
            </a:r>
            <a:endParaRPr lang="en-GB" sz="8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E" sz="8000" b="0" i="1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Using Open-Source Platforms</a:t>
            </a:r>
            <a:endParaRPr lang="en-GB" sz="8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E" sz="56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Wolfgang Helnwein</a:t>
            </a:r>
            <a:endParaRPr lang="en-GB" sz="5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5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pos="0" algn="l"/>
              </a:tabLst>
              <a:defRPr lang="en-IE" sz="1200" b="0" u="none" strike="noStrike">
                <a:solidFill>
                  <a:schemeClr val="dk1"/>
                </a:solidFill>
                <a:effectLst/>
                <a:uFillTx/>
                <a:latin typeface="Aptos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IE" sz="12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SETU HDip in Computer Science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Content Placeholder 7"/>
          <p:cNvPicPr/>
          <p:nvPr/>
        </p:nvPicPr>
        <p:blipFill>
          <a:blip r:embed="rId1"/>
          <a:srcRect l="0" t="1677" r="0" b="23068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2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320080"/>
            <a:ext cx="12191400" cy="735840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23800" y="5317200"/>
            <a:ext cx="11210040" cy="744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 Display"/>
              </a:rPr>
              <a:t>Implementation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cxnSp>
        <p:nvCxnSpPr>
          <p:cNvPr id="94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5241960"/>
            <a:ext cx="12192480" cy="720"/>
          </a:xfrm>
          <a:prstGeom prst="straightConnector1">
            <a:avLst/>
          </a:prstGeom>
          <a:ln w="41275">
            <a:solidFill>
              <a:schemeClr val="lt1">
                <a:alpha val="90000"/>
              </a:schemeClr>
            </a:solidFill>
            <a:round/>
          </a:ln>
        </p:spPr>
      </p:cxnSp>
      <p:cxnSp>
        <p:nvCxnSpPr>
          <p:cNvPr id="95" name="Straight Connector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6134760"/>
            <a:ext cx="12192480" cy="720"/>
          </a:xfrm>
          <a:prstGeom prst="straightConnector1">
            <a:avLst/>
          </a:prstGeom>
          <a:ln w="41275">
            <a:solidFill>
              <a:schemeClr val="lt1">
                <a:alpha val="90000"/>
              </a:schemeClr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E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Network Segmentation in Practice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pic>
        <p:nvPicPr>
          <p:cNvPr id="97" name="Content Placeholder 4" descr="Screenshot of OPNsense firewall configuration example for IoT VLAN.&#10;&#10;Port 53 allowed from IoT VLAN to gateway for DNS.&#10;&#10;Inverted rule, allowing access to internet but not other private networking addresses - this enforces VLAN isolation."/>
          <p:cNvPicPr/>
          <p:nvPr/>
        </p:nvPicPr>
        <p:blipFill>
          <a:blip r:embed="rId1"/>
          <a:stretch/>
        </p:blipFill>
        <p:spPr>
          <a:xfrm>
            <a:off x="1167480" y="2058480"/>
            <a:ext cx="9856440" cy="3885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E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Virtualisation Environment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pic>
        <p:nvPicPr>
          <p:cNvPr id="99" name="Content Placeholder 10" descr="Screenshot of Proxmox Virtual Environment user interface, showing detials of the OpenSUSE MicroOS Container host."/>
          <p:cNvPicPr/>
          <p:nvPr/>
        </p:nvPicPr>
        <p:blipFill>
          <a:blip r:embed="rId1"/>
          <a:stretch/>
        </p:blipFill>
        <p:spPr>
          <a:xfrm>
            <a:off x="2819880" y="1690560"/>
            <a:ext cx="6551280" cy="4742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E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High Level Network Architecture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pic>
        <p:nvPicPr>
          <p:cNvPr id="101" name="Content Placeholder 4" descr="Network Diagram showing infrastructure, VLANs, etc."/>
          <p:cNvPicPr/>
          <p:nvPr/>
        </p:nvPicPr>
        <p:blipFill>
          <a:blip r:embed="rId1"/>
          <a:stretch/>
        </p:blipFill>
        <p:spPr>
          <a:xfrm>
            <a:off x="2556000" y="1690560"/>
            <a:ext cx="7079400" cy="5003280"/>
          </a:xfrm>
          <a:prstGeom prst="rect">
            <a:avLst/>
          </a:prstGeom>
          <a:solidFill>
            <a:srgbClr val="EDEDED"/>
          </a:solidFill>
          <a:ln cap="rnd" w="190500">
            <a:solidFill>
              <a:srgbClr val="FFFFFF"/>
            </a:solidFill>
            <a:round/>
          </a:ln>
          <a:effectLst>
            <a:outerShdw algn="tl" blurRad="5004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ntent Placeholder 4" descr="Zoomed photo of bent/broken pins on motherboard CPU socket."/>
          <p:cNvPicPr/>
          <p:nvPr/>
        </p:nvPicPr>
        <p:blipFill>
          <a:blip r:embed="rId1"/>
          <a:srcRect l="0" t="5592" r="0" b="19150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320080"/>
            <a:ext cx="12191400" cy="735840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23800" y="5317200"/>
            <a:ext cx="11210040" cy="744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 Display"/>
              </a:rPr>
              <a:t>Challenges Encountered &amp; Solutions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cxnSp>
        <p:nvCxnSpPr>
          <p:cNvPr id="105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5241960"/>
            <a:ext cx="12192480" cy="720"/>
          </a:xfrm>
          <a:prstGeom prst="straightConnector1">
            <a:avLst/>
          </a:prstGeom>
          <a:ln w="41275">
            <a:solidFill>
              <a:schemeClr val="lt1">
                <a:alpha val="90000"/>
              </a:schemeClr>
            </a:solidFill>
            <a:round/>
          </a:ln>
        </p:spPr>
      </p:cxnSp>
      <p:cxnSp>
        <p:nvCxnSpPr>
          <p:cNvPr id="106" name="Straight Connector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6134760"/>
            <a:ext cx="12192480" cy="720"/>
          </a:xfrm>
          <a:prstGeom prst="straightConnector1">
            <a:avLst/>
          </a:prstGeom>
          <a:ln w="41275">
            <a:solidFill>
              <a:schemeClr val="lt1">
                <a:alpha val="90000"/>
              </a:schemeClr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Content Placeholde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"/>
          <a:srcRect l="0" t="0" r="0" b="2474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8" name="Rectangl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320080"/>
            <a:ext cx="12191400" cy="735840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23800" y="5317200"/>
            <a:ext cx="11210040" cy="744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 Display"/>
              </a:rPr>
              <a:t>Reflection and Learning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cxnSp>
        <p:nvCxnSpPr>
          <p:cNvPr id="110" name="Straight Connector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5241960"/>
            <a:ext cx="12192480" cy="720"/>
          </a:xfrm>
          <a:prstGeom prst="straightConnector1">
            <a:avLst/>
          </a:prstGeom>
          <a:ln w="41275">
            <a:solidFill>
              <a:schemeClr val="lt1">
                <a:alpha val="90000"/>
              </a:schemeClr>
            </a:solidFill>
            <a:round/>
          </a:ln>
        </p:spPr>
      </p:cxnSp>
      <p:cxnSp>
        <p:nvCxnSpPr>
          <p:cNvPr id="111" name="Straight Connector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6134760"/>
            <a:ext cx="12192480" cy="720"/>
          </a:xfrm>
          <a:prstGeom prst="straightConnector1">
            <a:avLst/>
          </a:prstGeom>
          <a:ln w="41275">
            <a:solidFill>
              <a:schemeClr val="lt1">
                <a:alpha val="90000"/>
              </a:schemeClr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 Display"/>
              </a:rPr>
              <a:t>Future Plans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E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Lay ethernet between rooms and floors.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E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Move devices to final locations.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IE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Introduce a small number of additional local services.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76600" y="741240"/>
            <a:ext cx="3455280" cy="1615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p>
            <a:pPr indent="0" algn="l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Use of AI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876600" y="2533320"/>
            <a:ext cx="3455280" cy="3447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AI tools like Copilot were used as editorial and research support.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AI was used to cut wordcounts and refine the structure of the report and slide deck.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No AI tools were used to design, configure or implement the system.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pic>
        <p:nvPicPr>
          <p:cNvPr id="116" name="Content Placeholder 4"/>
          <p:cNvPicPr/>
          <p:nvPr/>
        </p:nvPicPr>
        <p:blipFill>
          <a:blip r:embed="rId1"/>
          <a:stretch/>
        </p:blipFill>
        <p:spPr>
          <a:xfrm>
            <a:off x="4987800" y="2091960"/>
            <a:ext cx="6388560" cy="26827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17" name="Group 1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280" y="0"/>
            <a:ext cx="122760" cy="6857280"/>
            <a:chOff x="12068280" y="0"/>
            <a:chExt cx="122760" cy="6857280"/>
          </a:xfrm>
        </p:grpSpPr>
        <p:sp>
          <p:nvSpPr>
            <p:cNvPr id="118" name="Rectangle 12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12067920" y="0"/>
              <a:ext cx="122760" cy="6857280"/>
            </a:xfrm>
            <a:prstGeom prst="rect">
              <a:avLst/>
            </a:prstGeom>
            <a:gradFill rotWithShape="0">
              <a:gsLst>
                <a:gs pos="0">
                  <a:srgbClr val="E97132"/>
                </a:gs>
                <a:gs pos="100000">
                  <a:srgbClr val="A02B93"/>
                </a:gs>
              </a:gsLst>
              <a:lin ang="18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119" name="Rectangle 12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12067920" y="3527640"/>
              <a:ext cx="122760" cy="3329640"/>
            </a:xfrm>
            <a:prstGeom prst="rect">
              <a:avLst/>
            </a:prstGeom>
            <a:gradFill rotWithShape="0">
              <a:gsLst>
                <a:gs pos="19000">
                  <a:srgbClr val="D86ECC">
                    <a:alpha val="0"/>
                  </a:srgbClr>
                </a:gs>
                <a:gs pos="100000">
                  <a:srgbClr val="D86ECC"/>
                </a:gs>
              </a:gsLst>
              <a:lin ang="6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Aptos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334" descr="Yellow and blue symbols"/>
          <p:cNvPicPr/>
          <p:nvPr/>
        </p:nvPicPr>
        <p:blipFill>
          <a:blip r:embed="rId1"/>
          <a:srcRect l="0" t="13233" r="0" b="13233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" name="Rectangle 3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320080"/>
            <a:ext cx="12191400" cy="735840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23800" y="5317200"/>
            <a:ext cx="11210040" cy="744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E" sz="3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 Display"/>
              </a:rPr>
              <a:t>Questions?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cxnSp>
        <p:nvCxnSpPr>
          <p:cNvPr id="123" name="Straight Connector 3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5241960"/>
            <a:ext cx="12192480" cy="720"/>
          </a:xfrm>
          <a:prstGeom prst="straightConnector1">
            <a:avLst/>
          </a:prstGeom>
          <a:ln w="41275">
            <a:solidFill>
              <a:schemeClr val="lt1">
                <a:alpha val="90000"/>
              </a:schemeClr>
            </a:solidFill>
            <a:round/>
          </a:ln>
        </p:spPr>
      </p:cxnSp>
      <p:cxnSp>
        <p:nvCxnSpPr>
          <p:cNvPr id="124" name="Straight Connector 3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6134760"/>
            <a:ext cx="12192480" cy="720"/>
          </a:xfrm>
          <a:prstGeom prst="straightConnector1">
            <a:avLst/>
          </a:prstGeom>
          <a:ln w="41275">
            <a:solidFill>
              <a:schemeClr val="lt1">
                <a:alpha val="90000"/>
              </a:schemeClr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1000"/>
                                  </p:stCondLst>
                                  <p:iterate type="el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E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First, A Definition: Homelab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English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Etymology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From </a:t>
            </a:r>
            <a:r>
              <a:rPr lang="en-US" sz="2800" b="0" i="1" u="sng" strike="noStrike">
                <a:solidFill>
                  <a:schemeClr val="dk1"/>
                </a:solidFill>
                <a:effectLst/>
                <a:uFillTx/>
                <a:latin typeface="Aptos"/>
                <a:hlinkClick r:id="rId1"/>
              </a:rPr>
              <a:t>home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 +‎ </a:t>
            </a:r>
            <a:r>
              <a:rPr lang="en-US" sz="2800" b="0" i="1" u="sng" strike="noStrike">
                <a:solidFill>
                  <a:schemeClr val="dk1"/>
                </a:solidFill>
                <a:effectLst/>
                <a:uFillTx/>
                <a:latin typeface="Aptos"/>
                <a:hlinkClick r:id="rId2"/>
              </a:rPr>
              <a:t>lab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. 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Noun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homelab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 (</a:t>
            </a:r>
            <a:r>
              <a:rPr lang="en-US" sz="2800" b="0" i="1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plural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 </a:t>
            </a:r>
            <a:r>
              <a:rPr lang="en-US" sz="2800" b="1" u="sng" strike="noStrike">
                <a:solidFill>
                  <a:schemeClr val="dk1"/>
                </a:solidFill>
                <a:effectLst/>
                <a:uFillTx/>
                <a:latin typeface="Aptos"/>
                <a:hlinkClick r:id="rId3"/>
              </a:rPr>
              <a:t>homelabs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) 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(</a:t>
            </a:r>
            <a:r>
              <a:rPr lang="en-US" sz="2800" b="0" u="sng" strike="noStrike">
                <a:solidFill>
                  <a:schemeClr val="dk1"/>
                </a:solidFill>
                <a:effectLst/>
                <a:uFillTx/>
                <a:latin typeface="Aptos"/>
                <a:hlinkClick r:id="rId4"/>
              </a:rPr>
              <a:t>computing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) A </a:t>
            </a:r>
            <a:r>
              <a:rPr lang="en-US" sz="2800" b="0" u="sng" strike="noStrike">
                <a:solidFill>
                  <a:schemeClr val="dk1"/>
                </a:solidFill>
                <a:effectLst/>
                <a:uFillTx/>
                <a:latin typeface="Aptos"/>
                <a:hlinkClick r:id="rId5"/>
              </a:rPr>
              <a:t>server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 set up in one's home for the purpose of testing various configurations of </a:t>
            </a:r>
            <a:r>
              <a:rPr lang="en-US" sz="2800" b="0" u="sng" strike="noStrike">
                <a:solidFill>
                  <a:schemeClr val="dk1"/>
                </a:solidFill>
                <a:effectLst/>
                <a:uFillTx/>
                <a:latin typeface="Aptos"/>
                <a:hlinkClick r:id="rId6"/>
              </a:rPr>
              <a:t>hardware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, </a:t>
            </a:r>
            <a:r>
              <a:rPr lang="en-US" sz="2800" b="0" u="sng" strike="noStrike">
                <a:solidFill>
                  <a:schemeClr val="dk1"/>
                </a:solidFill>
                <a:effectLst/>
                <a:uFillTx/>
                <a:latin typeface="Aptos"/>
                <a:hlinkClick r:id="rId7"/>
              </a:rPr>
              <a:t>operating systems</a:t>
            </a: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, etc. 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IE" sz="2800" b="0" u="sng" strike="noStrike">
                <a:solidFill>
                  <a:schemeClr val="dk1"/>
                </a:solidFill>
                <a:effectLst/>
                <a:uFillTx/>
                <a:latin typeface="Aptos"/>
                <a:hlinkClick r:id="rId8"/>
              </a:rPr>
              <a:t>https://en.wiktionary.org/wiki/homelab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E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Project Overview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pic>
        <p:nvPicPr>
          <p:cNvPr id="72" name="Content Placeholder 22" descr="Image of wordcloud created from project report.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2228040" y="1825560"/>
            <a:ext cx="7734960" cy="4350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Content Placeholder 4" descr="Photo of switch, access point, network video recorder, jumpbox and wireless access point on desk."/>
          <p:cNvPicPr/>
          <p:nvPr/>
        </p:nvPicPr>
        <p:blipFill>
          <a:blip r:embed="rId1"/>
          <a:srcRect l="0" t="24749" r="0" b="0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320080"/>
            <a:ext cx="12191400" cy="735840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23800" y="5317200"/>
            <a:ext cx="11210040" cy="744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 Display"/>
              </a:rPr>
              <a:t>System In Operation (Live Demo)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cxnSp>
        <p:nvCxnSpPr>
          <p:cNvPr id="76" name="Straight Connecto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5241960"/>
            <a:ext cx="12192480" cy="720"/>
          </a:xfrm>
          <a:prstGeom prst="straightConnector1">
            <a:avLst/>
          </a:prstGeom>
          <a:ln w="41275">
            <a:solidFill>
              <a:schemeClr val="lt1">
                <a:alpha val="90000"/>
              </a:schemeClr>
            </a:solidFill>
            <a:round/>
          </a:ln>
        </p:spPr>
      </p:cxnSp>
      <p:cxnSp>
        <p:nvCxnSpPr>
          <p:cNvPr id="77" name="Straight Connector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6134760"/>
            <a:ext cx="12192480" cy="720"/>
          </a:xfrm>
          <a:prstGeom prst="straightConnector1">
            <a:avLst/>
          </a:prstGeom>
          <a:ln w="41275">
            <a:solidFill>
              <a:schemeClr val="lt1">
                <a:alpha val="90000"/>
              </a:schemeClr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Content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"/>
          <a:srcRect l="0" t="693" r="0" b="24058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Rectangl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320080"/>
            <a:ext cx="12191400" cy="735840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23800" y="5317200"/>
            <a:ext cx="11210040" cy="744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3600" b="0" u="none" strike="noStrik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ptos Display"/>
              </a:rPr>
              <a:t>System Architecture &amp; Design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cxnSp>
        <p:nvCxnSpPr>
          <p:cNvPr id="81" name="Straight Connector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5241960"/>
            <a:ext cx="12192480" cy="720"/>
          </a:xfrm>
          <a:prstGeom prst="straightConnector1">
            <a:avLst/>
          </a:prstGeom>
          <a:ln w="41275">
            <a:solidFill>
              <a:schemeClr val="lt1">
                <a:alpha val="90000"/>
              </a:schemeClr>
            </a:solidFill>
            <a:round/>
          </a:ln>
        </p:spPr>
      </p:cxnSp>
      <p:cxnSp>
        <p:nvCxnSpPr>
          <p:cNvPr id="82" name="Straight Connector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6134760"/>
            <a:ext cx="12192480" cy="720"/>
          </a:xfrm>
          <a:prstGeom prst="straightConnector1">
            <a:avLst/>
          </a:prstGeom>
          <a:ln w="41275">
            <a:solidFill>
              <a:schemeClr val="lt1">
                <a:alpha val="90000"/>
              </a:schemeClr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8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Starting Point: A Flat Network</a:t>
            </a:r>
            <a:endParaRPr lang="en-US" sz="48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pic>
        <p:nvPicPr>
          <p:cNvPr id="84" name="Content Placeholder 4"/>
          <p:cNvPicPr/>
          <p:nvPr/>
        </p:nvPicPr>
        <p:blipFill>
          <a:blip r:embed="rId1"/>
          <a:stretch/>
        </p:blipFill>
        <p:spPr>
          <a:xfrm>
            <a:off x="2683440" y="1690560"/>
            <a:ext cx="6824520" cy="4823280"/>
          </a:xfrm>
          <a:prstGeom prst="rect">
            <a:avLst/>
          </a:prstGeom>
          <a:solidFill>
            <a:srgbClr val="EDEDED"/>
          </a:solidFill>
          <a:ln cap="rnd" w="190500">
            <a:solidFill>
              <a:srgbClr val="FFFFFF"/>
            </a:solidFill>
            <a:round/>
          </a:ln>
          <a:effectLst>
            <a:outerShdw algn="tl" blurRad="5004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48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Methodology: Kanban</a:t>
            </a:r>
            <a:endParaRPr lang="en-US" sz="48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pic>
        <p:nvPicPr>
          <p:cNvPr id="86" name="Picture Placeholder 14"/>
          <p:cNvPicPr/>
          <p:nvPr/>
        </p:nvPicPr>
        <p:blipFill>
          <a:blip r:embed="rId1"/>
          <a:stretch/>
        </p:blipFill>
        <p:spPr>
          <a:xfrm>
            <a:off x="1926360" y="1825560"/>
            <a:ext cx="8338680" cy="4350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E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Design Goals &amp; Considerations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514440" indent="-51444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ptos Display"/>
              <a:buAutoNum type="arabicPeriod"/>
            </a:pPr>
            <a:r>
              <a:rPr lang="en-IE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Security without breaking usability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514440" indent="-51444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ptos Display"/>
              <a:buAutoNum type="arabicPeriod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Clear separation of devices based on trust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514440" indent="-51444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ptos Display"/>
              <a:buAutoNum type="arabicPeriod"/>
            </a:pPr>
            <a:r>
              <a:rPr lang="en-IE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Local services over cloud dependency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marL="514440" indent="-51444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ptos Display"/>
              <a:buAutoNum type="arabicPeriod"/>
            </a:pPr>
            <a:r>
              <a:rPr lang="en-IE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Making use of second-hand hardware where possible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E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Initial Design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ptos Display"/>
            </a:endParaRPr>
          </a:p>
        </p:txBody>
      </p:sp>
      <p:pic>
        <p:nvPicPr>
          <p:cNvPr id="90" name="Content Placeholder 4"/>
          <p:cNvPicPr/>
          <p:nvPr/>
        </p:nvPicPr>
        <p:blipFill>
          <a:blip r:embed="rId1"/>
          <a:stretch/>
        </p:blipFill>
        <p:spPr>
          <a:xfrm>
            <a:off x="2504880" y="1690560"/>
            <a:ext cx="7181280" cy="5075280"/>
          </a:xfrm>
          <a:prstGeom prst="rect">
            <a:avLst/>
          </a:prstGeom>
          <a:solidFill>
            <a:srgbClr val="EDEDED"/>
          </a:solidFill>
          <a:ln cap="sq" w="88900">
            <a:solidFill>
              <a:srgbClr val="FFFFFF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</TotalTime>
  <Application>LibreOffice/26.2.1.2$Linux_X86_64 LibreOffice_project/620$Build-2</Application>
  <AppVersion>15.0000</AppVersion>
  <Words>1778</Words>
  <Paragraphs>186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2026-04-06T09:19:17Z</dcterms:created>
  <dc:creator>Wolfgang Helnwein</dc:creator>
  <dc:description/>
  <dc:language>en-GB</dc:language>
  <cp:lastModifiedBy/>
  <dcterms:modified xsi:type="dcterms:W3CDTF">2026-05-06T16:37:30Z</dcterms:modified>
  <cp:revision>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3</vt:i4>
  </property>
  <property fmtid="{D5CDD505-2E9C-101B-9397-08002B2CF9AE}" pid="3" name="Notes">
    <vt:i4>21</vt:i4>
  </property>
  <property fmtid="{D5CDD505-2E9C-101B-9397-08002B2CF9AE}" pid="4" name="PresentationFormat">
    <vt:lpwstr>Widescreen</vt:lpwstr>
  </property>
  <property fmtid="{D5CDD505-2E9C-101B-9397-08002B2CF9AE}" pid="5" name="Slides">
    <vt:i4>21</vt:i4>
  </property>
</Properties>
</file>